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8"/>
  </p:notesMasterIdLst>
  <p:sldIdLst>
    <p:sldId id="331" r:id="rId4"/>
    <p:sldId id="337" r:id="rId5"/>
    <p:sldId id="306" r:id="rId6"/>
    <p:sldId id="338" r:id="rId7"/>
    <p:sldId id="339" r:id="rId8"/>
    <p:sldId id="341" r:id="rId9"/>
    <p:sldId id="343" r:id="rId10"/>
    <p:sldId id="342" r:id="rId11"/>
    <p:sldId id="344" r:id="rId12"/>
    <p:sldId id="345" r:id="rId13"/>
    <p:sldId id="346" r:id="rId14"/>
    <p:sldId id="340" r:id="rId15"/>
    <p:sldId id="347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6F5"/>
    <a:srgbClr val="D1D8E5"/>
    <a:srgbClr val="558ED5"/>
    <a:srgbClr val="1B416F"/>
    <a:srgbClr val="277DBA"/>
    <a:srgbClr val="35455E"/>
    <a:srgbClr val="2E75B6"/>
    <a:srgbClr val="90C221"/>
    <a:srgbClr val="07A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08" autoAdjust="0"/>
  </p:normalViewPr>
  <p:slideViewPr>
    <p:cSldViewPr snapToGrid="0" showGuides="1">
      <p:cViewPr varScale="1">
        <p:scale>
          <a:sx n="85" d="100"/>
          <a:sy n="85" d="100"/>
        </p:scale>
        <p:origin x="590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한국생산기술연구원에의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연구에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대규모의 물류운송로봇이 물류창고에 투입되어 물류운송 및 창고관리를 동시에 처리하는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스케쥴링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 개발은 국내 연구개발 추진 사례가 전무한 상황이다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처음에는 각 로봇들의 배터리 관리에만 중점을 맞추었다면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해당 업무를 어떤 로봇에게 맡기는 것이 가장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좋을까에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고려를 함께 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-1123" y="4478260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임베디드 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SW </a:t>
            </a: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경진대회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>
            <a:off x="-1123" y="525008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Smart factory section - </a:t>
            </a:r>
            <a:r>
              <a:rPr lang="ko-KR" altLang="en-US" sz="1867" dirty="0">
                <a:solidFill>
                  <a:schemeClr val="bg1"/>
                </a:solidFill>
                <a:cs typeface="Arial" pitchFamily="34" charset="0"/>
              </a:rPr>
              <a:t>중간발표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CEB39-8A48-4BCC-AB07-803EF7EAAB4B}"/>
              </a:ext>
            </a:extLst>
          </p:cNvPr>
          <p:cNvSpPr txBox="1"/>
          <p:nvPr/>
        </p:nvSpPr>
        <p:spPr>
          <a:xfrm>
            <a:off x="574708" y="4672187"/>
            <a:ext cx="1853392" cy="169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Eco-BARAM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 진 원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 재 성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창 훈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동 규</a:t>
            </a:r>
          </a:p>
        </p:txBody>
      </p: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DC8F9D-601B-4278-B255-C09532E6924F}"/>
              </a:ext>
            </a:extLst>
          </p:cNvPr>
          <p:cNvGrpSpPr/>
          <p:nvPr/>
        </p:nvGrpSpPr>
        <p:grpSpPr>
          <a:xfrm>
            <a:off x="6311642" y="738241"/>
            <a:ext cx="5600296" cy="2744342"/>
            <a:chOff x="190904" y="886120"/>
            <a:chExt cx="11828271" cy="57962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AAAFBE-599F-4C5A-A2C0-62ABC636C16F}"/>
                </a:ext>
              </a:extLst>
            </p:cNvPr>
            <p:cNvSpPr/>
            <p:nvPr/>
          </p:nvSpPr>
          <p:spPr>
            <a:xfrm>
              <a:off x="190904" y="886120"/>
              <a:ext cx="11828271" cy="57962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CB08B3-1A40-4E6D-9BD8-669432D578F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39" y="1078858"/>
              <a:ext cx="11110264" cy="53611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0377B5-F07D-4084-836E-317EF715EDC1}"/>
              </a:ext>
            </a:extLst>
          </p:cNvPr>
          <p:cNvCxnSpPr>
            <a:cxnSpLocks/>
          </p:cNvCxnSpPr>
          <p:nvPr/>
        </p:nvCxnSpPr>
        <p:spPr>
          <a:xfrm>
            <a:off x="6311642" y="557181"/>
            <a:ext cx="56002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3F2F22-F8EF-47A0-837A-13E85B2F93E0}"/>
              </a:ext>
            </a:extLst>
          </p:cNvPr>
          <p:cNvCxnSpPr>
            <a:cxnSpLocks/>
          </p:cNvCxnSpPr>
          <p:nvPr/>
        </p:nvCxnSpPr>
        <p:spPr>
          <a:xfrm>
            <a:off x="6148991" y="738241"/>
            <a:ext cx="0" cy="2735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92AA33-B5D3-423E-AB5B-FE05EE63D35D}"/>
              </a:ext>
            </a:extLst>
          </p:cNvPr>
          <p:cNvSpPr txBox="1"/>
          <p:nvPr/>
        </p:nvSpPr>
        <p:spPr>
          <a:xfrm>
            <a:off x="6252220" y="229652"/>
            <a:ext cx="2197087" cy="393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</a:rPr>
              <a:t>X</a:t>
            </a:r>
            <a:r>
              <a:rPr lang="ko-KR" altLang="en-US" sz="1600" dirty="0">
                <a:solidFill>
                  <a:srgbClr val="FFC000"/>
                </a:solidFill>
              </a:rPr>
              <a:t>축 방향으로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EBBCE-4BA4-4B37-864A-3F0EFEB8547B}"/>
              </a:ext>
            </a:extLst>
          </p:cNvPr>
          <p:cNvSpPr txBox="1"/>
          <p:nvPr/>
        </p:nvSpPr>
        <p:spPr>
          <a:xfrm>
            <a:off x="5824666" y="706444"/>
            <a:ext cx="331089" cy="239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C000"/>
                </a:solidFill>
              </a:rPr>
              <a:t>Y</a:t>
            </a: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축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방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향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으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로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설</a:t>
            </a:r>
            <a:endParaRPr lang="en-US" altLang="ko-KR" sz="16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F7592DF-1829-40CE-B02F-CFB2E19F3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0"/>
          <a:stretch/>
        </p:blipFill>
        <p:spPr>
          <a:xfrm>
            <a:off x="5990210" y="3594929"/>
            <a:ext cx="5994643" cy="1087212"/>
          </a:xfrm>
          <a:prstGeom prst="rect">
            <a:avLst/>
          </a:prstGeom>
        </p:spPr>
      </p:pic>
      <p:pic>
        <p:nvPicPr>
          <p:cNvPr id="30" name="Picture 2" descr="bfsì ëí ì´ë¯¸ì§ ê²ìê²°ê³¼">
            <a:extLst>
              <a:ext uri="{FF2B5EF4-FFF2-40B4-BE49-F238E27FC236}">
                <a16:creationId xmlns:a16="http://schemas.microsoft.com/office/drawing/2014/main" id="{E63B9EB4-C936-4AF6-AF59-54704B26D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6"/>
          <a:stretch/>
        </p:blipFill>
        <p:spPr bwMode="auto">
          <a:xfrm>
            <a:off x="6003642" y="4820002"/>
            <a:ext cx="2288102" cy="19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51304CF2-1B97-45E0-8D71-DA13F720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40076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9E8BD0-5BFE-4506-AFFA-9C5FB9B85654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BCF075-D439-4906-9ABE-F2AFC594B504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DA6EE8-0F37-4E56-9A21-8B21BFAD71AC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51482F-44B1-481B-AD51-E8DAD4BE5F30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C61B5E-602C-476F-9285-0DC384680407}"/>
              </a:ext>
            </a:extLst>
          </p:cNvPr>
          <p:cNvSpPr/>
          <p:nvPr/>
        </p:nvSpPr>
        <p:spPr>
          <a:xfrm>
            <a:off x="3697268" y="3522344"/>
            <a:ext cx="9823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429F77-F7C7-4BA3-A840-B1063BE3F42F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9E90CF-AAE9-4CE1-A8A8-ADABA26070F4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B9BD943-C5FD-48F8-B28F-73D400AD286B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66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40A9ABF-2E39-4BE4-BC3A-A22387C5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55" y="743096"/>
            <a:ext cx="5905096" cy="2985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117CD-0EB8-463C-A76F-0703F2B5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079" y="4866293"/>
            <a:ext cx="4049842" cy="1530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5B450E-E10E-4453-A10F-D8E9EA9AB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68" r="23911"/>
          <a:stretch/>
        </p:blipFill>
        <p:spPr>
          <a:xfrm>
            <a:off x="8284959" y="3997737"/>
            <a:ext cx="3470759" cy="2385632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D5613E9-0ACA-4E61-8226-65C68271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8509"/>
              </p:ext>
            </p:extLst>
          </p:nvPr>
        </p:nvGraphicFramePr>
        <p:xfrm>
          <a:off x="259976" y="1276126"/>
          <a:ext cx="5369859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B00BB9-6594-4A77-B999-F27F7758655B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5E9DEC-ADDF-488E-ABC9-E68EB8C7A0CF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16DF51-D5B3-4034-84C5-15C23A814EB5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5EC8A4-E12C-4551-AA5C-7A37F46C1F94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6C1003-E121-499E-AC76-A3DCE0417C8F}"/>
              </a:ext>
            </a:extLst>
          </p:cNvPr>
          <p:cNvSpPr/>
          <p:nvPr/>
        </p:nvSpPr>
        <p:spPr>
          <a:xfrm>
            <a:off x="3697268" y="3522344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A4B39B-9212-443C-9663-E8809EB9314E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5A01F8-A55F-4AFB-872C-AA01F569EC42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988D24-5277-47F0-BC2D-2338E677406D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55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90C22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03</a:t>
                </a:r>
                <a:endParaRPr lang="ko-KR" altLang="en-US" sz="3200" b="1" dirty="0">
                  <a:solidFill>
                    <a:srgbClr val="90C22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90C221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앞으로의 계획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90C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664ECE-8A01-45E2-8003-FB8368425B9B}"/>
              </a:ext>
            </a:extLst>
          </p:cNvPr>
          <p:cNvSpPr txBox="1"/>
          <p:nvPr/>
        </p:nvSpPr>
        <p:spPr>
          <a:xfrm>
            <a:off x="638794" y="1217894"/>
            <a:ext cx="4514377" cy="327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로봇을 마저 완성하고</a:t>
            </a:r>
            <a:r>
              <a:rPr lang="en-US" altLang="ko-KR" sz="2000" dirty="0">
                <a:solidFill>
                  <a:schemeClr val="bg1"/>
                </a:solidFill>
              </a:rPr>
              <a:t>, 3</a:t>
            </a:r>
            <a:r>
              <a:rPr lang="ko-KR" altLang="en-US" sz="2000" dirty="0">
                <a:solidFill>
                  <a:schemeClr val="bg1"/>
                </a:solidFill>
              </a:rPr>
              <a:t>대를 추가 제작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라인트레이싱</a:t>
            </a:r>
            <a:r>
              <a:rPr lang="ko-KR" altLang="en-US" sz="2000" dirty="0">
                <a:solidFill>
                  <a:schemeClr val="bg1"/>
                </a:solidFill>
              </a:rPr>
              <a:t> 능력 향상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맵 실물 제작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배터리 측정 및 테스트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블루투스 </a:t>
            </a:r>
            <a:r>
              <a:rPr lang="en-US" altLang="ko-KR" sz="2000" dirty="0">
                <a:solidFill>
                  <a:schemeClr val="bg1"/>
                </a:solidFill>
              </a:rPr>
              <a:t>4.0 </a:t>
            </a:r>
            <a:r>
              <a:rPr lang="ko-KR" altLang="en-US" sz="2000" dirty="0">
                <a:solidFill>
                  <a:schemeClr val="bg1"/>
                </a:solidFill>
              </a:rPr>
              <a:t>통신 구축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알고리즘 코딩화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시뮬레이션 완성</a:t>
            </a:r>
          </a:p>
        </p:txBody>
      </p:sp>
    </p:spTree>
    <p:extLst>
      <p:ext uri="{BB962C8B-B14F-4D97-AF65-F5344CB8AC3E}">
        <p14:creationId xmlns:p14="http://schemas.microsoft.com/office/powerpoint/2010/main" val="389654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4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04</a:t>
                </a:r>
                <a:endParaRPr lang="ko-KR" altLang="en-US" sz="3200" b="1" dirty="0">
                  <a:solidFill>
                    <a:schemeClr val="accent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문제점 및 해결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5547A-C731-4EE3-946D-7A74970DBD45}"/>
              </a:ext>
            </a:extLst>
          </p:cNvPr>
          <p:cNvSpPr txBox="1"/>
          <p:nvPr/>
        </p:nvSpPr>
        <p:spPr>
          <a:xfrm>
            <a:off x="471245" y="1244056"/>
            <a:ext cx="112308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속도 제어를 하기 위해 </a:t>
            </a:r>
            <a:r>
              <a:rPr lang="ko-KR" altLang="en-US" sz="2000" dirty="0" err="1">
                <a:solidFill>
                  <a:schemeClr val="bg1"/>
                </a:solidFill>
              </a:rPr>
              <a:t>타이머카운터</a:t>
            </a:r>
            <a:r>
              <a:rPr lang="ko-KR" altLang="en-US" sz="2000" dirty="0">
                <a:solidFill>
                  <a:schemeClr val="bg1"/>
                </a:solidFill>
              </a:rPr>
              <a:t> 기능이 필요했다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 err="1">
                <a:solidFill>
                  <a:schemeClr val="bg1"/>
                </a:solidFill>
              </a:rPr>
              <a:t>아두이노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IDE</a:t>
            </a:r>
            <a:r>
              <a:rPr lang="ko-KR" altLang="en-US" sz="2000" dirty="0">
                <a:solidFill>
                  <a:schemeClr val="bg1"/>
                </a:solidFill>
              </a:rPr>
              <a:t>에서 사용하기가 복잡해서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제어주기를 만들기가 어려웠고 모터 속도 측정도 무리가 있었다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</a:rPr>
              <a:t>타이머카운터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: </a:t>
            </a:r>
            <a:r>
              <a:rPr lang="ko-KR" altLang="en-US" sz="1100" dirty="0">
                <a:solidFill>
                  <a:schemeClr val="bg1"/>
                </a:solidFill>
              </a:rPr>
              <a:t>일정 시간마다 특정 함수를 호출하는 기능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>
                <a:solidFill>
                  <a:srgbClr val="FFFF00"/>
                </a:solidFill>
              </a:rPr>
              <a:t>-&gt; </a:t>
            </a:r>
            <a:r>
              <a:rPr lang="ko-KR" altLang="en-US" sz="2000" dirty="0">
                <a:solidFill>
                  <a:srgbClr val="FFFF00"/>
                </a:solidFill>
              </a:rPr>
              <a:t>시간함수를 이용해 </a:t>
            </a:r>
            <a:r>
              <a:rPr lang="ko-KR" altLang="en-US" sz="2000" dirty="0" err="1">
                <a:solidFill>
                  <a:srgbClr val="FFFF00"/>
                </a:solidFill>
              </a:rPr>
              <a:t>타이머카운터를</a:t>
            </a:r>
            <a:r>
              <a:rPr lang="ko-KR" altLang="en-US" sz="2000" dirty="0">
                <a:solidFill>
                  <a:srgbClr val="FFFF00"/>
                </a:solidFill>
              </a:rPr>
              <a:t> 따로 만들어주었다</a:t>
            </a:r>
            <a:r>
              <a:rPr lang="en-US" altLang="ko-KR" sz="2000" dirty="0">
                <a:solidFill>
                  <a:srgbClr val="FFFF00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IR</a:t>
            </a:r>
            <a:r>
              <a:rPr lang="ko-KR" altLang="en-US" sz="2000" dirty="0">
                <a:solidFill>
                  <a:schemeClr val="bg1"/>
                </a:solidFill>
              </a:rPr>
              <a:t>센서 모듈을 잘못 구매하여 검정과 하양의 중간에 해당하는 </a:t>
            </a:r>
            <a:r>
              <a:rPr lang="ko-KR" altLang="en-US" sz="2000" dirty="0" err="1">
                <a:solidFill>
                  <a:schemeClr val="bg1"/>
                </a:solidFill>
              </a:rPr>
              <a:t>센서값이</a:t>
            </a:r>
            <a:r>
              <a:rPr lang="ko-KR" altLang="en-US" sz="2000" dirty="0">
                <a:solidFill>
                  <a:schemeClr val="bg1"/>
                </a:solidFill>
              </a:rPr>
              <a:t> 나오지 않는다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>
                <a:solidFill>
                  <a:srgbClr val="FFFF00"/>
                </a:solidFill>
              </a:rPr>
              <a:t>-&gt; </a:t>
            </a:r>
            <a:r>
              <a:rPr lang="ko-KR" altLang="en-US" sz="2000" dirty="0">
                <a:solidFill>
                  <a:srgbClr val="FFFF00"/>
                </a:solidFill>
              </a:rPr>
              <a:t>모듈에 있는 회로를 제거하고 별도의 회로를 추가해 해결할 예정이다</a:t>
            </a:r>
            <a:r>
              <a:rPr lang="en-US" altLang="ko-KR" sz="2000" dirty="0">
                <a:solidFill>
                  <a:srgbClr val="FFFF00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우려되는 부분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작동시키면서 충전시킬 경우 문제가 발생할 가능성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문제 발생시 검토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충전중에</a:t>
            </a:r>
            <a:r>
              <a:rPr lang="ko-KR" altLang="en-US" sz="2000" dirty="0">
                <a:solidFill>
                  <a:schemeClr val="bg1"/>
                </a:solidFill>
              </a:rPr>
              <a:t> 배터리 잔량을 정상적으로 체크할 수 없는 경우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-&gt;</a:t>
            </a:r>
          </a:p>
          <a:p>
            <a:r>
              <a:rPr lang="en-US" altLang="ko-KR" sz="2000" dirty="0">
                <a:solidFill>
                  <a:srgbClr val="FFFF00"/>
                </a:solidFill>
              </a:rPr>
              <a:t> (</a:t>
            </a:r>
            <a:r>
              <a:rPr lang="ko-KR" altLang="en-US" sz="2000" dirty="0">
                <a:solidFill>
                  <a:srgbClr val="FFFF00"/>
                </a:solidFill>
              </a:rPr>
              <a:t>충전중의 배터리 잔량</a:t>
            </a:r>
            <a:r>
              <a:rPr lang="en-US" altLang="ko-KR" sz="2000" dirty="0">
                <a:solidFill>
                  <a:srgbClr val="FFFF00"/>
                </a:solidFill>
              </a:rPr>
              <a:t>) = (</a:t>
            </a:r>
            <a:r>
              <a:rPr lang="ko-KR" altLang="en-US" sz="2000" dirty="0">
                <a:solidFill>
                  <a:srgbClr val="FFFF00"/>
                </a:solidFill>
              </a:rPr>
              <a:t>충전하기 직전의 배터리 잔량</a:t>
            </a:r>
            <a:r>
              <a:rPr lang="en-US" altLang="ko-KR" sz="2000" dirty="0">
                <a:solidFill>
                  <a:srgbClr val="FFFF00"/>
                </a:solidFill>
              </a:rPr>
              <a:t>) + (</a:t>
            </a:r>
            <a:r>
              <a:rPr lang="ko-KR" altLang="en-US" sz="2000" dirty="0">
                <a:solidFill>
                  <a:srgbClr val="FFFF00"/>
                </a:solidFill>
              </a:rPr>
              <a:t>충전시간*시간당 </a:t>
            </a:r>
            <a:r>
              <a:rPr lang="ko-KR" altLang="en-US" sz="2000" dirty="0" err="1">
                <a:solidFill>
                  <a:srgbClr val="FFFF00"/>
                </a:solidFill>
              </a:rPr>
              <a:t>충전량</a:t>
            </a:r>
            <a:r>
              <a:rPr lang="en-US" altLang="ko-KR" sz="2000" dirty="0">
                <a:solidFill>
                  <a:srgbClr val="FFFF00"/>
                </a:solidFill>
              </a:rPr>
              <a:t>)</a:t>
            </a:r>
            <a:r>
              <a:rPr lang="ko-KR" altLang="en-US" sz="2000" dirty="0">
                <a:solidFill>
                  <a:srgbClr val="FFFF00"/>
                </a:solidFill>
              </a:rPr>
              <a:t>을 통해 구한다</a:t>
            </a:r>
            <a:r>
              <a:rPr lang="en-US" altLang="ko-KR" sz="2000" dirty="0">
                <a:solidFill>
                  <a:srgbClr val="FFFF00"/>
                </a:solidFill>
              </a:rPr>
              <a:t>.</a:t>
            </a:r>
          </a:p>
          <a:p>
            <a:endParaRPr lang="en-US" altLang="ko-KR" sz="2000" dirty="0">
              <a:solidFill>
                <a:srgbClr val="FFFF00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통신 환경에 따라 통신 장애가 발생할 가능성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rgbClr val="FFFF00"/>
                </a:solidFill>
              </a:rPr>
              <a:t>각 로봇이 명령을 수신할 때마다 수신 확인 데이터를 보낸다</a:t>
            </a:r>
            <a:r>
              <a:rPr lang="en-US" altLang="ko-KR" sz="2000" dirty="0">
                <a:solidFill>
                  <a:srgbClr val="FFFF00"/>
                </a:solidFill>
              </a:rPr>
              <a:t>. </a:t>
            </a:r>
            <a:r>
              <a:rPr lang="ko-KR" altLang="en-US" sz="2000" dirty="0">
                <a:solidFill>
                  <a:srgbClr val="FFFF00"/>
                </a:solidFill>
              </a:rPr>
              <a:t>수신 확인 데이터가 들어오지 않으면 다시 명령을 보낸다</a:t>
            </a:r>
            <a:r>
              <a:rPr lang="en-US" altLang="ko-KR" sz="2000" dirty="0">
                <a:solidFill>
                  <a:srgbClr val="FFFF00"/>
                </a:solidFill>
              </a:rPr>
              <a:t>.</a:t>
            </a:r>
          </a:p>
          <a:p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1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509125" y="-2273208"/>
            <a:ext cx="1171352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237042"/>
            <a:ext cx="12192000" cy="11713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554949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물류 운송 모바일 로봇의 가동률을 극대화하는 스케줄링 시스템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503357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686583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432772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619290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2837277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489786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261243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317968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421842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489969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2766537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515092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103357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4487011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436654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512470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486833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228023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83B039-62EA-41CE-A002-41CE7312CB9F}"/>
              </a:ext>
            </a:extLst>
          </p:cNvPr>
          <p:cNvSpPr txBox="1"/>
          <p:nvPr/>
        </p:nvSpPr>
        <p:spPr>
          <a:xfrm>
            <a:off x="3460460" y="4901422"/>
            <a:ext cx="517255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목표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업무 효율 최대화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itchFamily="34" charset="0"/>
            </a:endParaRPr>
          </a:p>
          <a:p>
            <a:pPr algn="dist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목표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일정한 업무량 유지</a:t>
            </a:r>
          </a:p>
        </p:txBody>
      </p: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목차</a:t>
            </a:r>
            <a:endParaRPr lang="ko-KR" altLang="en-US" sz="54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F84D8F-8FCE-414F-9FD2-230DF219B90B}"/>
              </a:ext>
            </a:extLst>
          </p:cNvPr>
          <p:cNvGrpSpPr/>
          <p:nvPr/>
        </p:nvGrpSpPr>
        <p:grpSpPr>
          <a:xfrm>
            <a:off x="4660065" y="1624437"/>
            <a:ext cx="6808036" cy="646331"/>
            <a:chOff x="4660065" y="1624437"/>
            <a:chExt cx="6808036" cy="64633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8905E8-278A-4BD2-B75B-0CAAFBDB26F1}"/>
                </a:ext>
              </a:extLst>
            </p:cNvPr>
            <p:cNvSpPr txBox="1"/>
            <p:nvPr/>
          </p:nvSpPr>
          <p:spPr>
            <a:xfrm>
              <a:off x="4660065" y="162443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5730920" y="1671197"/>
              <a:ext cx="5737181" cy="56263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작품 개요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E9D486-8103-4110-8873-64FF09AF182A}"/>
              </a:ext>
            </a:extLst>
          </p:cNvPr>
          <p:cNvGrpSpPr/>
          <p:nvPr/>
        </p:nvGrpSpPr>
        <p:grpSpPr>
          <a:xfrm>
            <a:off x="4660065" y="2940299"/>
            <a:ext cx="6808036" cy="652669"/>
            <a:chOff x="4660065" y="2828487"/>
            <a:chExt cx="6808036" cy="65266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E08AEC-260E-4620-A344-02DA4D7253FC}"/>
                </a:ext>
              </a:extLst>
            </p:cNvPr>
            <p:cNvSpPr txBox="1"/>
            <p:nvPr/>
          </p:nvSpPr>
          <p:spPr>
            <a:xfrm>
              <a:off x="4660065" y="282848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5730920" y="2831968"/>
              <a:ext cx="5737181" cy="6491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진행상황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06603D-2911-46D6-B3B2-E65904D10CF0}"/>
              </a:ext>
            </a:extLst>
          </p:cNvPr>
          <p:cNvGrpSpPr/>
          <p:nvPr/>
        </p:nvGrpSpPr>
        <p:grpSpPr>
          <a:xfrm>
            <a:off x="4660065" y="4301008"/>
            <a:ext cx="6808036" cy="646331"/>
            <a:chOff x="4660065" y="4032537"/>
            <a:chExt cx="6808036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C92E20-0B25-47A5-9ABF-8CBCF8F31CF5}"/>
                </a:ext>
              </a:extLst>
            </p:cNvPr>
            <p:cNvSpPr txBox="1"/>
            <p:nvPr/>
          </p:nvSpPr>
          <p:spPr>
            <a:xfrm>
              <a:off x="4660065" y="403253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5730920" y="4079297"/>
              <a:ext cx="5737181" cy="56263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앞으로의 계획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B90ACF-432D-4CB0-9734-0D1CB39981EF}"/>
              </a:ext>
            </a:extLst>
          </p:cNvPr>
          <p:cNvGrpSpPr/>
          <p:nvPr/>
        </p:nvGrpSpPr>
        <p:grpSpPr>
          <a:xfrm>
            <a:off x="4660065" y="5661717"/>
            <a:ext cx="6808036" cy="646331"/>
            <a:chOff x="4660065" y="4032537"/>
            <a:chExt cx="6808036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1B107-CB07-431C-BCDA-1A3429AAB8FF}"/>
                </a:ext>
              </a:extLst>
            </p:cNvPr>
            <p:cNvSpPr txBox="1"/>
            <p:nvPr/>
          </p:nvSpPr>
          <p:spPr>
            <a:xfrm>
              <a:off x="4660065" y="403253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8F0417-8D73-4987-84B2-B428B4FB9E09}"/>
                </a:ext>
              </a:extLst>
            </p:cNvPr>
            <p:cNvSpPr txBox="1"/>
            <p:nvPr/>
          </p:nvSpPr>
          <p:spPr>
            <a:xfrm>
              <a:off x="5730920" y="4079297"/>
              <a:ext cx="5737181" cy="5626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발생한 문제점 및 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B60CE5-23F4-42F5-9F45-33EEB1881394}"/>
              </a:ext>
            </a:extLst>
          </p:cNvPr>
          <p:cNvSpPr/>
          <p:nvPr/>
        </p:nvSpPr>
        <p:spPr>
          <a:xfrm>
            <a:off x="190904" y="886120"/>
            <a:ext cx="11828271" cy="5796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01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작품 개요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277D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587CFE-2DC9-43B4-B9E6-9AB485A977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9" y="1078858"/>
            <a:ext cx="11110264" cy="5361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98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2933306-E7C8-4938-A91D-E86D3E19B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73064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2D98969-6E0F-44FA-9892-C33A85F25485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8A40EC-BBD0-4C40-B0E8-E13AD51C9CB2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9119B-82DD-4CDE-876D-1659D23D57BD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099283-BC8C-4B76-8C6B-B254EA52BE12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C9B4E5-F2D3-4140-A525-2DE5EF9C40DB}"/>
              </a:ext>
            </a:extLst>
          </p:cNvPr>
          <p:cNvSpPr/>
          <p:nvPr/>
        </p:nvSpPr>
        <p:spPr>
          <a:xfrm>
            <a:off x="3697268" y="3522344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D6B1F5-0851-4349-B446-FD256FFFE106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4CA0B3-AA9D-4337-924A-0484C4B16F1F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2C9253-2E90-4350-B1D6-6DFEC389CD8D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E3E628-8207-43B7-BBD3-27435701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8" b="12339"/>
          <a:stretch/>
        </p:blipFill>
        <p:spPr>
          <a:xfrm>
            <a:off x="6349103" y="272624"/>
            <a:ext cx="5076458" cy="32015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7C508C-117B-4CCB-A022-2DE0293C1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20" b="15351"/>
          <a:stretch/>
        </p:blipFill>
        <p:spPr>
          <a:xfrm>
            <a:off x="6349103" y="3714319"/>
            <a:ext cx="5076458" cy="27881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4CB0A6-9A1B-4F7A-9D97-7182B46F1C9E}"/>
              </a:ext>
            </a:extLst>
          </p:cNvPr>
          <p:cNvSpPr txBox="1"/>
          <p:nvPr/>
        </p:nvSpPr>
        <p:spPr>
          <a:xfrm>
            <a:off x="259976" y="4844207"/>
            <a:ext cx="6026218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라인트레이싱</a:t>
            </a:r>
            <a:r>
              <a:rPr lang="ko-KR" altLang="en-US" dirty="0">
                <a:solidFill>
                  <a:schemeClr val="bg1"/>
                </a:solidFill>
              </a:rPr>
              <a:t> 기능을 구현중임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엔코더</a:t>
            </a:r>
            <a:r>
              <a:rPr lang="ko-KR" altLang="en-US" dirty="0">
                <a:solidFill>
                  <a:schemeClr val="bg1"/>
                </a:solidFill>
              </a:rPr>
              <a:t> 모터를 이용한 </a:t>
            </a:r>
            <a:r>
              <a:rPr lang="en-US" altLang="ko-KR" dirty="0">
                <a:solidFill>
                  <a:schemeClr val="bg1"/>
                </a:solidFill>
              </a:rPr>
              <a:t>PID </a:t>
            </a:r>
            <a:r>
              <a:rPr lang="ko-KR" altLang="en-US" dirty="0">
                <a:solidFill>
                  <a:schemeClr val="bg1"/>
                </a:solidFill>
              </a:rPr>
              <a:t>속도 제어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B6D4C1-E1DF-4AF9-8A11-5BAF0BA87BD4}"/>
              </a:ext>
            </a:extLst>
          </p:cNvPr>
          <p:cNvGrpSpPr/>
          <p:nvPr/>
        </p:nvGrpSpPr>
        <p:grpSpPr>
          <a:xfrm>
            <a:off x="6026929" y="1306286"/>
            <a:ext cx="5600296" cy="2744342"/>
            <a:chOff x="190904" y="886120"/>
            <a:chExt cx="11828271" cy="57962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EB3081C-93CE-4BA1-837D-9571C1955339}"/>
                </a:ext>
              </a:extLst>
            </p:cNvPr>
            <p:cNvSpPr/>
            <p:nvPr/>
          </p:nvSpPr>
          <p:spPr>
            <a:xfrm>
              <a:off x="190904" y="886120"/>
              <a:ext cx="11828271" cy="57962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E55FED-90F9-4945-BF20-C8F0E816D24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39" y="1078858"/>
              <a:ext cx="11110264" cy="536117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61288BC-F80F-4D40-848F-BE2EF974F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90662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C262A4-1DDD-47F5-AC39-950F88E9E415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6463F2-8085-462F-B4F7-3A372BE6452F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46E5D1-F290-4ECA-8031-88C050968849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062052-026B-4870-906B-4E645C214C70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52DEB-DFD1-4797-B598-B1D92FD80606}"/>
              </a:ext>
            </a:extLst>
          </p:cNvPr>
          <p:cNvSpPr/>
          <p:nvPr/>
        </p:nvSpPr>
        <p:spPr>
          <a:xfrm>
            <a:off x="3697268" y="3522344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41F560-3B07-4438-8A21-879E3B81FC83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2130BB-AC78-45A8-9512-C42FD989826C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03198C-3943-4A4F-86F1-E7282D27AF05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86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1C97AA-9282-4529-8355-835F8976B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37" b="7739"/>
          <a:stretch/>
        </p:blipFill>
        <p:spPr>
          <a:xfrm>
            <a:off x="5946707" y="348476"/>
            <a:ext cx="4173837" cy="2379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69045-700B-4906-A9C4-8E7DF5303AF2}"/>
              </a:ext>
            </a:extLst>
          </p:cNvPr>
          <p:cNvSpPr txBox="1"/>
          <p:nvPr/>
        </p:nvSpPr>
        <p:spPr>
          <a:xfrm>
            <a:off x="5946707" y="5676809"/>
            <a:ext cx="6026218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배터리 전압을 낮춰서 그대로 </a:t>
            </a:r>
            <a:r>
              <a:rPr lang="ko-KR" altLang="en-US" dirty="0" err="1">
                <a:solidFill>
                  <a:schemeClr val="bg1"/>
                </a:solidFill>
              </a:rPr>
              <a:t>센서값으로</a:t>
            </a:r>
            <a:r>
              <a:rPr lang="ko-KR" altLang="en-US" dirty="0">
                <a:solidFill>
                  <a:schemeClr val="bg1"/>
                </a:solidFill>
              </a:rPr>
              <a:t> 받는다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배터리 잔량에 따른 값이 </a:t>
            </a:r>
            <a:r>
              <a:rPr lang="ko-KR" altLang="en-US" dirty="0" err="1">
                <a:solidFill>
                  <a:schemeClr val="bg1"/>
                </a:solidFill>
              </a:rPr>
              <a:t>비선형적일</a:t>
            </a:r>
            <a:r>
              <a:rPr lang="ko-KR" altLang="en-US" dirty="0">
                <a:solidFill>
                  <a:schemeClr val="bg1"/>
                </a:solidFill>
              </a:rPr>
              <a:t> 것이므로 </a:t>
            </a:r>
            <a:r>
              <a:rPr lang="ko-KR" altLang="en-US" dirty="0" err="1">
                <a:solidFill>
                  <a:schemeClr val="bg1"/>
                </a:solidFill>
              </a:rPr>
              <a:t>선형화한다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695BC6-33FF-4D02-8CC7-949A5ED20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9" b="16276"/>
          <a:stretch/>
        </p:blipFill>
        <p:spPr>
          <a:xfrm>
            <a:off x="6924583" y="2728312"/>
            <a:ext cx="5048342" cy="279024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8F75EF-50CC-40C2-899A-4AC47E354D82}"/>
              </a:ext>
            </a:extLst>
          </p:cNvPr>
          <p:cNvGrpSpPr/>
          <p:nvPr/>
        </p:nvGrpSpPr>
        <p:grpSpPr>
          <a:xfrm>
            <a:off x="576932" y="4982619"/>
            <a:ext cx="5295361" cy="1665344"/>
            <a:chOff x="475124" y="4797989"/>
            <a:chExt cx="5730367" cy="18021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FF5119-4E27-4700-B45A-766566BC32B6}"/>
                </a:ext>
              </a:extLst>
            </p:cNvPr>
            <p:cNvSpPr/>
            <p:nvPr/>
          </p:nvSpPr>
          <p:spPr>
            <a:xfrm>
              <a:off x="475124" y="4797989"/>
              <a:ext cx="5730367" cy="18021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E8ABEA5-28EA-4569-BDEB-B902974CB622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86" y="4910131"/>
              <a:ext cx="5467414" cy="1599393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50214D-AFF4-4990-8552-CD35DF441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07435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A9C23D-F3C2-4CE0-8473-8E074CAB61DE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B05F6B-88F6-4317-B42B-C948CEB96080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FED844-FD3B-4FB0-AA10-AC5F8FBB943F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7A1047B-CCAC-4AF0-9A5B-0D98DCEF40C0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2496A7-A098-4F05-A9DD-C5E666849496}"/>
              </a:ext>
            </a:extLst>
          </p:cNvPr>
          <p:cNvSpPr/>
          <p:nvPr/>
        </p:nvSpPr>
        <p:spPr>
          <a:xfrm>
            <a:off x="3697268" y="3522344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9EF005D-C07F-4E90-9C3B-EFB39E381194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A3496F-6A1B-43AD-ACF2-73705F6A5446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535A58-27C5-4318-B50B-56123A489CCC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43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CE0231D-ACE7-4296-AEEB-C6199E03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5"/>
          <a:stretch/>
        </p:blipFill>
        <p:spPr>
          <a:xfrm>
            <a:off x="5911892" y="896645"/>
            <a:ext cx="6089204" cy="2416187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1402F7E-AB2E-448E-A251-6CA785208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58000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94674-903C-48B4-90C0-29513DFCBA21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33E01D-58AB-4AB3-A7AC-1452A4874371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19E867-8D1F-4984-8549-349E7B80A5AB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223635-DD4E-42AE-8773-63452608417C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30A258-0C42-462F-9803-C112F31B4522}"/>
              </a:ext>
            </a:extLst>
          </p:cNvPr>
          <p:cNvSpPr/>
          <p:nvPr/>
        </p:nvSpPr>
        <p:spPr>
          <a:xfrm>
            <a:off x="3697267" y="3522344"/>
            <a:ext cx="138571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EC1647-33C7-4362-ACFB-EC4F0EBEDC23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995DB8-6514-4864-A355-E93B561AAF0F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36A563-7FBF-482F-911A-6CD5363BBB75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33BA73-67C1-4F50-BBC8-F3926561330D}"/>
              </a:ext>
            </a:extLst>
          </p:cNvPr>
          <p:cNvSpPr txBox="1"/>
          <p:nvPr/>
        </p:nvSpPr>
        <p:spPr>
          <a:xfrm>
            <a:off x="259976" y="4844207"/>
            <a:ext cx="8263538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어떤 경우에도 로봇이 충전하거나 일하도록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충전을 기다리며 아무것도 하지 않는 경우를 제거한다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86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BCEAA5-35CF-4EEA-BF60-1A21016B6427}"/>
              </a:ext>
            </a:extLst>
          </p:cNvPr>
          <p:cNvGrpSpPr/>
          <p:nvPr/>
        </p:nvGrpSpPr>
        <p:grpSpPr>
          <a:xfrm>
            <a:off x="0" y="159629"/>
            <a:ext cx="4858720" cy="584775"/>
            <a:chOff x="95814" y="221622"/>
            <a:chExt cx="4858720" cy="58477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85A076A-46DA-4A23-A9B1-BB5B1E3A2254}"/>
                </a:ext>
              </a:extLst>
            </p:cNvPr>
            <p:cNvGrpSpPr/>
            <p:nvPr/>
          </p:nvGrpSpPr>
          <p:grpSpPr>
            <a:xfrm>
              <a:off x="95814" y="221622"/>
              <a:ext cx="4858720" cy="584775"/>
              <a:chOff x="4660065" y="1655215"/>
              <a:chExt cx="4858720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E0CEC0-D5DE-4681-A379-83A348340C23}"/>
                  </a:ext>
                </a:extLst>
              </p:cNvPr>
              <p:cNvSpPr txBox="1"/>
              <p:nvPr/>
            </p:nvSpPr>
            <p:spPr>
              <a:xfrm>
                <a:off x="4660065" y="1655215"/>
                <a:ext cx="958096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2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3200" b="1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90D1F8-0B96-47E9-9F5A-2C7C8A0CD42E}"/>
                  </a:ext>
                </a:extLst>
              </p:cNvPr>
              <p:cNvSpPr txBox="1"/>
              <p:nvPr/>
            </p:nvSpPr>
            <p:spPr>
              <a:xfrm>
                <a:off x="5610315" y="1671197"/>
                <a:ext cx="3908470" cy="562630"/>
              </a:xfrm>
              <a:prstGeom prst="roundRect">
                <a:avLst>
                  <a:gd name="adj" fmla="val 50000"/>
                </a:avLst>
              </a:prstGeom>
              <a:solidFill>
                <a:srgbClr val="07A398"/>
              </a:solidFill>
            </p:spPr>
            <p:txBody>
              <a:bodyPr wrap="square" lIns="274320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진행상황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A0A3817-21B9-48F0-80DB-C38E2552232B}"/>
                </a:ext>
              </a:extLst>
            </p:cNvPr>
            <p:cNvSpPr/>
            <p:nvPr/>
          </p:nvSpPr>
          <p:spPr>
            <a:xfrm>
              <a:off x="286718" y="231793"/>
              <a:ext cx="568441" cy="568441"/>
            </a:xfrm>
            <a:prstGeom prst="rect">
              <a:avLst/>
            </a:prstGeom>
            <a:noFill/>
            <a:ln w="57150"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909717F-1D69-44C4-9712-92E515EE7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15803"/>
              </p:ext>
            </p:extLst>
          </p:nvPr>
        </p:nvGraphicFramePr>
        <p:xfrm>
          <a:off x="259976" y="1276126"/>
          <a:ext cx="53698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18">
                  <a:extLst>
                    <a:ext uri="{9D8B030D-6E8A-4147-A177-3AD203B41FA5}">
                      <a16:colId xmlns:a16="http://schemas.microsoft.com/office/drawing/2014/main" val="1805097813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418710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진행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운송로봇 모델링 및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라인 인식</a:t>
                      </a:r>
                      <a:endParaRPr lang="en-US" altLang="ko-KR" sz="1600" dirty="0"/>
                    </a:p>
                  </a:txBody>
                  <a:tcPr>
                    <a:solidFill>
                      <a:srgbClr val="D1D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D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제작</a:t>
                      </a:r>
                      <a:endParaRPr lang="en-US" altLang="ko-KR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6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배터리 측정 및 충전기 제작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 설정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3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충전 스케줄링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업무 분담 알고리즘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경로 탐색 알고리즘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시뮬레이션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59206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B6E9F3-6585-4867-BABD-98777D2D5941}"/>
              </a:ext>
            </a:extLst>
          </p:cNvPr>
          <p:cNvSpPr/>
          <p:nvPr/>
        </p:nvSpPr>
        <p:spPr>
          <a:xfrm>
            <a:off x="3697269" y="2044773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353B0C-BAB1-4B43-AE47-878DADE8AD98}"/>
              </a:ext>
            </a:extLst>
          </p:cNvPr>
          <p:cNvSpPr/>
          <p:nvPr/>
        </p:nvSpPr>
        <p:spPr>
          <a:xfrm>
            <a:off x="3697268" y="2413671"/>
            <a:ext cx="105783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198F31-8676-4551-8EDA-13BEA517711D}"/>
              </a:ext>
            </a:extLst>
          </p:cNvPr>
          <p:cNvSpPr/>
          <p:nvPr/>
        </p:nvSpPr>
        <p:spPr>
          <a:xfrm>
            <a:off x="3697269" y="2782569"/>
            <a:ext cx="67907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50A11C-B59E-481F-9386-BDA2C2C4BF9B}"/>
              </a:ext>
            </a:extLst>
          </p:cNvPr>
          <p:cNvSpPr/>
          <p:nvPr/>
        </p:nvSpPr>
        <p:spPr>
          <a:xfrm>
            <a:off x="3697269" y="3151467"/>
            <a:ext cx="1385718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018672-259F-4EF5-BCB3-953FE9B28F2C}"/>
              </a:ext>
            </a:extLst>
          </p:cNvPr>
          <p:cNvSpPr/>
          <p:nvPr/>
        </p:nvSpPr>
        <p:spPr>
          <a:xfrm>
            <a:off x="3697268" y="3522344"/>
            <a:ext cx="1385718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F53393-341C-461E-8649-71DAF5DDB85F}"/>
              </a:ext>
            </a:extLst>
          </p:cNvPr>
          <p:cNvSpPr/>
          <p:nvPr/>
        </p:nvSpPr>
        <p:spPr>
          <a:xfrm>
            <a:off x="3697269" y="1674886"/>
            <a:ext cx="1385718" cy="3227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4C4198-0846-42E4-A203-918602003D67}"/>
              </a:ext>
            </a:extLst>
          </p:cNvPr>
          <p:cNvSpPr/>
          <p:nvPr/>
        </p:nvSpPr>
        <p:spPr>
          <a:xfrm>
            <a:off x="3697269" y="3889263"/>
            <a:ext cx="614754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AAECA5-78BE-4559-A2A8-D3C8E473B64B}"/>
              </a:ext>
            </a:extLst>
          </p:cNvPr>
          <p:cNvSpPr/>
          <p:nvPr/>
        </p:nvSpPr>
        <p:spPr>
          <a:xfrm>
            <a:off x="3697269" y="4258161"/>
            <a:ext cx="1057836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3498F-39C8-4E95-8BA8-A35F01CD8876}"/>
              </a:ext>
            </a:extLst>
          </p:cNvPr>
          <p:cNvSpPr txBox="1"/>
          <p:nvPr/>
        </p:nvSpPr>
        <p:spPr>
          <a:xfrm>
            <a:off x="259976" y="4844207"/>
            <a:ext cx="8263538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Cost </a:t>
            </a:r>
            <a:r>
              <a:rPr lang="en-US" altLang="ko-KR" dirty="0" err="1">
                <a:solidFill>
                  <a:schemeClr val="bg1"/>
                </a:solidFill>
              </a:rPr>
              <a:t>Fucntion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손실함수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개념을 도입하여 업무에 가장 적합한 로봇을 선정한다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거리를 자원으로 두고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자원을 가장 적게 쓸 수 있는 로봇을 고른다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때 최소 배터리 제한을 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4466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7641</TotalTime>
  <Words>444</Words>
  <Application>Microsoft Office PowerPoint</Application>
  <PresentationFormat>와이드스크린</PresentationFormat>
  <Paragraphs>144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나눔스퀘어라운드 Bold</vt:lpstr>
      <vt:lpstr>Aharoni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Bae Jae-Seong</cp:lastModifiedBy>
  <cp:revision>176</cp:revision>
  <dcterms:created xsi:type="dcterms:W3CDTF">2019-01-14T06:35:35Z</dcterms:created>
  <dcterms:modified xsi:type="dcterms:W3CDTF">2019-08-28T11:15:06Z</dcterms:modified>
</cp:coreProperties>
</file>